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5149850"/>
  <p:notesSz cx="9144000" cy="514985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1" d="100"/>
          <a:sy n="141" d="100"/>
        </p:scale>
        <p:origin x="744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6453"/>
            <a:ext cx="7772400" cy="10814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3916"/>
            <a:ext cx="6400800" cy="12874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696200" y="204210"/>
            <a:ext cx="1170431" cy="53949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7772400" y="167640"/>
            <a:ext cx="1170940" cy="576580"/>
          </a:xfrm>
          <a:custGeom>
            <a:avLst/>
            <a:gdLst/>
            <a:ahLst/>
            <a:cxnLst/>
            <a:rect l="l" t="t" r="r" b="b"/>
            <a:pathLst>
              <a:path w="1170940" h="576580">
                <a:moveTo>
                  <a:pt x="1170431" y="0"/>
                </a:moveTo>
                <a:lnTo>
                  <a:pt x="0" y="0"/>
                </a:lnTo>
                <a:lnTo>
                  <a:pt x="0" y="576072"/>
                </a:lnTo>
                <a:lnTo>
                  <a:pt x="1170431" y="576072"/>
                </a:lnTo>
                <a:lnTo>
                  <a:pt x="117043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205994"/>
            <a:ext cx="8229600" cy="8239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4465"/>
            <a:ext cx="822960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9360"/>
            <a:ext cx="292608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1140" y="196423"/>
            <a:ext cx="80391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全球分</a:t>
            </a:r>
            <a:r>
              <a:rPr sz="1200" b="0" spc="35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销</a:t>
            </a:r>
            <a:r>
              <a:rPr sz="1200" b="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商 </a:t>
            </a:r>
            <a:r>
              <a:rPr sz="1200" b="0" spc="3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合规</a:t>
            </a:r>
            <a:r>
              <a:rPr sz="12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工具包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9740" y="985514"/>
            <a:ext cx="431482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b="1" i="1" spc="-5" dirty="0">
                <a:solidFill>
                  <a:srgbClr val="1F366A"/>
                </a:solidFill>
                <a:latin typeface="Noto Sans CJK SC Bold"/>
                <a:cs typeface="Noto Sans CJK SC Bold"/>
              </a:rPr>
              <a:t>确保往来账目和记录完整准确</a:t>
            </a:r>
            <a:endParaRPr sz="2600">
              <a:latin typeface="Noto Sans CJK SC Bold"/>
              <a:cs typeface="Noto Sans CJK SC 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2440" y="227681"/>
            <a:ext cx="2007235" cy="43497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65"/>
              </a:spcBef>
            </a:pPr>
            <a:r>
              <a:rPr sz="1200" b="1" i="1" dirty="0">
                <a:solidFill>
                  <a:srgbClr val="707074"/>
                </a:solidFill>
                <a:latin typeface="Noto Sans CJK SC Bold"/>
                <a:cs typeface="Noto Sans CJK SC Bold"/>
              </a:rPr>
              <a:t>插入公司名称/活动/职务/徽标</a:t>
            </a:r>
            <a:endParaRPr sz="1200">
              <a:latin typeface="Noto Sans CJK SC Bold"/>
              <a:cs typeface="Noto Sans CJK SC Bold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0128" y="203449"/>
            <a:ext cx="544067" cy="54406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67400" y="1447033"/>
            <a:ext cx="3276599" cy="369645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2441" y="2475643"/>
            <a:ext cx="114299" cy="12420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2441" y="2805607"/>
            <a:ext cx="114298" cy="12418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2441" y="3136297"/>
            <a:ext cx="114299" cy="12420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49039" y="2475643"/>
            <a:ext cx="114299" cy="12420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49040" y="2805607"/>
            <a:ext cx="114299" cy="12418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49039" y="3136297"/>
            <a:ext cx="114299" cy="12420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49039" y="3732943"/>
            <a:ext cx="114299" cy="124205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49040" y="4062907"/>
            <a:ext cx="114299" cy="124187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49040" y="4660303"/>
            <a:ext cx="114299" cy="124193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459741" y="1566922"/>
            <a:ext cx="6075680" cy="32785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公司必须确保往来账目完整准确。</a:t>
            </a:r>
            <a:endParaRPr sz="1800" dirty="0">
              <a:latin typeface="Noto Sans CJK SC Regular"/>
              <a:cs typeface="Noto Sans CJK SC Regular"/>
            </a:endParaRPr>
          </a:p>
          <a:p>
            <a:pPr marL="12700">
              <a:lnSpc>
                <a:spcPct val="100000"/>
              </a:lnSpc>
              <a:spcBef>
                <a:spcPts val="1970"/>
              </a:spcBef>
              <a:tabLst>
                <a:tab pos="3288665" algn="l"/>
              </a:tabLst>
            </a:pPr>
            <a:r>
              <a:rPr sz="1400" b="1" i="1" spc="-5" dirty="0">
                <a:solidFill>
                  <a:srgbClr val="006D6F"/>
                </a:solidFill>
                <a:latin typeface="Noto Sans CJK SC Bold"/>
                <a:cs typeface="Noto Sans CJK SC Bold"/>
              </a:rPr>
              <a:t>必做</a:t>
            </a:r>
            <a:r>
              <a:rPr sz="1400" spc="-5" dirty="0">
                <a:solidFill>
                  <a:srgbClr val="006D6F"/>
                </a:solidFill>
                <a:latin typeface="Noto Sans CJK SC Regular"/>
                <a:cs typeface="Noto Sans CJK SC Regular"/>
              </a:rPr>
              <a:t>事项：	</a:t>
            </a:r>
            <a:r>
              <a:rPr sz="1400" b="1" i="1" spc="-5" dirty="0">
                <a:solidFill>
                  <a:srgbClr val="006D6F"/>
                </a:solidFill>
                <a:latin typeface="Noto Sans CJK SC Bold"/>
                <a:cs typeface="Noto Sans CJK SC Bold"/>
              </a:rPr>
              <a:t>禁止</a:t>
            </a:r>
            <a:r>
              <a:rPr sz="1400" spc="-5" dirty="0">
                <a:solidFill>
                  <a:srgbClr val="006D6F"/>
                </a:solidFill>
                <a:latin typeface="Noto Sans CJK SC Regular"/>
                <a:cs typeface="Noto Sans CJK SC Regular"/>
              </a:rPr>
              <a:t>事项：</a:t>
            </a:r>
            <a:endParaRPr sz="1400" dirty="0">
              <a:latin typeface="Noto Sans CJK SC Regular"/>
              <a:cs typeface="Noto Sans CJK SC Regular"/>
            </a:endParaRPr>
          </a:p>
          <a:p>
            <a:pPr marL="298450">
              <a:lnSpc>
                <a:spcPct val="100000"/>
              </a:lnSpc>
              <a:spcBef>
                <a:spcPts val="920"/>
              </a:spcBef>
              <a:tabLst>
                <a:tab pos="3574415" algn="l"/>
              </a:tabLst>
            </a:pPr>
            <a:r>
              <a:rPr sz="1400" spc="-5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及时完整地记录交易内容</a:t>
            </a:r>
            <a:r>
              <a:rPr lang="en-GB" sz="1400" spc="-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。</a:t>
            </a:r>
            <a:r>
              <a:rPr sz="1400" spc="-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	</a:t>
            </a:r>
            <a:r>
              <a:rPr sz="1400" spc="-5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创建虚假记录或文件</a:t>
            </a:r>
            <a:r>
              <a:rPr lang="en-GB" sz="1400" spc="-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。</a:t>
            </a:r>
            <a:endParaRPr sz="1400" dirty="0">
              <a:latin typeface="Noto Sans CJK SC Regular"/>
              <a:cs typeface="Noto Sans CJK SC Regular"/>
            </a:endParaRPr>
          </a:p>
          <a:p>
            <a:pPr marL="298450">
              <a:lnSpc>
                <a:spcPct val="100000"/>
              </a:lnSpc>
              <a:spcBef>
                <a:spcPts val="915"/>
              </a:spcBef>
              <a:tabLst>
                <a:tab pos="3574415" algn="l"/>
              </a:tabLst>
            </a:pPr>
            <a:r>
              <a:rPr sz="1400" spc="-5" dirty="0" err="1">
                <a:solidFill>
                  <a:srgbClr val="171717"/>
                </a:solidFill>
                <a:latin typeface="Noto Sans CJK SC Regular"/>
                <a:cs typeface="Noto Sans CJK SC Regular"/>
              </a:rPr>
              <a:t>准确、</a:t>
            </a:r>
            <a:r>
              <a:rPr sz="1400" spc="-5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透明地记录所有费用</a:t>
            </a:r>
            <a:r>
              <a:rPr lang="en-GB" sz="1400" spc="-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。</a:t>
            </a:r>
            <a:r>
              <a:rPr sz="1400" spc="-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	</a:t>
            </a:r>
            <a:r>
              <a:rPr sz="1400" spc="-5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创建虚假帐户</a:t>
            </a:r>
            <a:r>
              <a:rPr lang="en-GB" sz="1400" spc="-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。</a:t>
            </a:r>
            <a:endParaRPr sz="1400" dirty="0">
              <a:latin typeface="Noto Sans CJK SC Regular"/>
              <a:cs typeface="Noto Sans CJK SC Regular"/>
            </a:endParaRPr>
          </a:p>
          <a:p>
            <a:pPr marL="298450">
              <a:lnSpc>
                <a:spcPct val="100000"/>
              </a:lnSpc>
              <a:spcBef>
                <a:spcPts val="925"/>
              </a:spcBef>
              <a:tabLst>
                <a:tab pos="3574415" algn="l"/>
              </a:tabLst>
            </a:pPr>
            <a:r>
              <a:rPr sz="1400" spc="-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在记录中逐项列出产品和促	在产品成本或折扣中隐藏付款</a:t>
            </a:r>
            <a:endParaRPr sz="1400" dirty="0">
              <a:latin typeface="Noto Sans CJK SC Regular"/>
              <a:cs typeface="Noto Sans CJK SC Regular"/>
            </a:endParaRPr>
          </a:p>
          <a:p>
            <a:pPr marL="298450">
              <a:lnSpc>
                <a:spcPct val="100000"/>
              </a:lnSpc>
              <a:spcBef>
                <a:spcPts val="420"/>
              </a:spcBef>
              <a:tabLst>
                <a:tab pos="3574415" algn="l"/>
              </a:tabLst>
            </a:pPr>
            <a:r>
              <a:rPr sz="1400" spc="-5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销活动</a:t>
            </a:r>
            <a:r>
              <a:rPr lang="en-GB" sz="1400" spc="-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。</a:t>
            </a:r>
            <a:r>
              <a:rPr sz="1400" spc="-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	</a:t>
            </a:r>
            <a:r>
              <a:rPr sz="1400" spc="-5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或礼品</a:t>
            </a:r>
            <a:r>
              <a:rPr lang="en-GB" sz="1400" spc="-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。</a:t>
            </a:r>
            <a:endParaRPr sz="1400" dirty="0">
              <a:latin typeface="Noto Sans CJK SC Regular"/>
              <a:cs typeface="Noto Sans CJK SC Regular"/>
            </a:endParaRPr>
          </a:p>
          <a:p>
            <a:pPr marL="3574415">
              <a:lnSpc>
                <a:spcPct val="100000"/>
              </a:lnSpc>
              <a:spcBef>
                <a:spcPts val="920"/>
              </a:spcBef>
            </a:pPr>
            <a:r>
              <a:rPr sz="1400" spc="-5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提供虚假文件或其他虚假信息</a:t>
            </a:r>
            <a:r>
              <a:rPr lang="en-GB" sz="1400" spc="-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。</a:t>
            </a:r>
            <a:endParaRPr sz="1400" dirty="0">
              <a:latin typeface="Noto Sans CJK SC Regular"/>
              <a:cs typeface="Noto Sans CJK SC Regular"/>
            </a:endParaRPr>
          </a:p>
          <a:p>
            <a:pPr marL="3574415" marR="5080">
              <a:lnSpc>
                <a:spcPct val="125000"/>
              </a:lnSpc>
              <a:spcBef>
                <a:spcPts val="495"/>
              </a:spcBef>
            </a:pPr>
            <a:r>
              <a:rPr sz="1400" spc="-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故意采</a:t>
            </a:r>
            <a:r>
              <a:rPr sz="14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用</a:t>
            </a:r>
            <a:r>
              <a:rPr sz="1400" spc="-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含糊或</a:t>
            </a:r>
            <a:r>
              <a:rPr sz="14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误</a:t>
            </a:r>
            <a:r>
              <a:rPr sz="1400" spc="-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导性的</a:t>
            </a:r>
            <a:r>
              <a:rPr sz="14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说</a:t>
            </a:r>
            <a:r>
              <a:rPr sz="1400" spc="-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明， </a:t>
            </a:r>
            <a:r>
              <a:rPr sz="1400" spc="-5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以隐藏不当付款或费用</a:t>
            </a:r>
            <a:r>
              <a:rPr lang="en-GB" sz="1400" spc="-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。</a:t>
            </a:r>
            <a:endParaRPr sz="1400" dirty="0">
              <a:latin typeface="Noto Sans CJK SC Regular"/>
              <a:cs typeface="Noto Sans CJK SC Regular"/>
            </a:endParaRPr>
          </a:p>
          <a:p>
            <a:pPr marL="3574415">
              <a:lnSpc>
                <a:spcPct val="100000"/>
              </a:lnSpc>
              <a:spcBef>
                <a:spcPts val="925"/>
              </a:spcBef>
            </a:pPr>
            <a:r>
              <a:rPr sz="1400" spc="-5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编造虚假的付款说明</a:t>
            </a:r>
            <a:r>
              <a:rPr lang="en-GB" sz="1400" spc="-5">
                <a:solidFill>
                  <a:srgbClr val="171717"/>
                </a:solidFill>
                <a:latin typeface="Noto Sans CJK SC Regular"/>
                <a:cs typeface="Noto Sans CJK SC Regular"/>
              </a:rPr>
              <a:t>。</a:t>
            </a:r>
            <a:endParaRPr sz="1400" dirty="0">
              <a:latin typeface="Noto Sans CJK SC Regular"/>
              <a:cs typeface="Noto Sans CJK SC Regular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353180" y="2144645"/>
            <a:ext cx="0" cy="2637790"/>
          </a:xfrm>
          <a:custGeom>
            <a:avLst/>
            <a:gdLst/>
            <a:ahLst/>
            <a:cxnLst/>
            <a:rect l="l" t="t" r="r" b="b"/>
            <a:pathLst>
              <a:path h="2637790">
                <a:moveTo>
                  <a:pt x="0" y="0"/>
                </a:moveTo>
                <a:lnTo>
                  <a:pt x="0" y="2637231"/>
                </a:lnTo>
              </a:path>
            </a:pathLst>
          </a:custGeom>
          <a:ln w="9525">
            <a:solidFill>
              <a:srgbClr val="C6C6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843302" y="4807597"/>
            <a:ext cx="711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0" dirty="0">
                <a:latin typeface="Gotham HTF Book"/>
                <a:cs typeface="Gotham HTF Book"/>
              </a:rPr>
              <a:t>1</a:t>
            </a:r>
            <a:endParaRPr sz="1000">
              <a:latin typeface="Gotham HTF Book"/>
              <a:cs typeface="Gotham HTF Book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59994" y="223227"/>
            <a:ext cx="6227445" cy="587375"/>
          </a:xfrm>
          <a:custGeom>
            <a:avLst/>
            <a:gdLst/>
            <a:ahLst/>
            <a:cxnLst/>
            <a:rect l="l" t="t" r="r" b="b"/>
            <a:pathLst>
              <a:path w="6227445" h="587375">
                <a:moveTo>
                  <a:pt x="6227305" y="0"/>
                </a:moveTo>
                <a:lnTo>
                  <a:pt x="0" y="0"/>
                </a:lnTo>
                <a:lnTo>
                  <a:pt x="0" y="587298"/>
                </a:lnTo>
                <a:lnTo>
                  <a:pt x="6227305" y="587298"/>
                </a:lnTo>
                <a:lnTo>
                  <a:pt x="62273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6200" y="25827"/>
            <a:ext cx="730420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 smtClean="0">
                <a:solidFill>
                  <a:srgbClr val="FF0000"/>
                </a:solidFill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免责声明：</a:t>
            </a:r>
            <a:r>
              <a:rPr lang="ja-JP" altLang="en-US" sz="700" dirty="0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请注意，本文档来自先进医疗技术协会</a:t>
            </a:r>
            <a:r>
              <a:rPr lang="en-US" altLang="ja-JP" sz="700" dirty="0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(</a:t>
            </a:r>
            <a:r>
              <a:rPr lang="en-US" sz="700" dirty="0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Advanced Medical Technology Association®、 </a:t>
            </a:r>
            <a:r>
              <a:rPr lang="en-US" sz="700" dirty="0" err="1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AdvaMed</a:t>
            </a:r>
            <a:r>
              <a:rPr lang="en-US" sz="700" dirty="0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®) </a:t>
            </a:r>
            <a:r>
              <a:rPr lang="ja-JP" altLang="en-US" sz="700" dirty="0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网站上的“全球经销商合规工具包”，其网址为 </a:t>
            </a:r>
          </a:p>
          <a:p>
            <a:r>
              <a:rPr lang="en-US" sz="700" dirty="0" smtClean="0">
                <a:solidFill>
                  <a:srgbClr val="006C6D"/>
                </a:solidFill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https://link.edgepilot.com/s/9e91f19e/we7yS5mpEEOE6i0BrMxUkw?u=https://www.advamed.org/issues/ethics-compliance/global-distributor-compliance-toolkit</a:t>
            </a:r>
          </a:p>
          <a:p>
            <a:endParaRPr lang="en-US" sz="700" dirty="0">
              <a:solidFill>
                <a:srgbClr val="006C6D"/>
              </a:solidFill>
              <a:latin typeface="Noto Sans CJK SC Regular" panose="020B0500000000000000" pitchFamily="34" charset="-128"/>
              <a:ea typeface="Noto Sans CJK SC Regular" panose="020B0500000000000000" pitchFamily="34" charset="-128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44</Words>
  <Application>Microsoft Office PowerPoint</Application>
  <PresentationFormat>Custom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Gotham HTF Book</vt:lpstr>
      <vt:lpstr>Noto Sans CJK SC Bold</vt:lpstr>
      <vt:lpstr>Noto Sans CJK SC Medium</vt:lpstr>
      <vt:lpstr>Noto Sans CJK SC Regular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Dušan Sekulović</cp:lastModifiedBy>
  <cp:revision>2</cp:revision>
  <dcterms:created xsi:type="dcterms:W3CDTF">2021-11-30T15:39:38Z</dcterms:created>
  <dcterms:modified xsi:type="dcterms:W3CDTF">2021-12-09T14:32:13Z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2021-09-29T00:00:00Z</vt:filetime>
  </property>
  <property fmtid="{D5CDD505-2E9C-101B-9397-08002B2CF9AE}" pid="3" name="Creator">
    <vt:lpwstr>Adobe InDesign 15.0 (Windows)</vt:lpwstr>
  </property>
  <property fmtid="{D5CDD505-2E9C-101B-9397-08002B2CF9AE}" pid="4" name="LastSaved">
    <vt:filetime>2021-11-30T00:00:00Z</vt:filetime>
  </property>
  <property fmtid="{D5CDD505-2E9C-101B-9397-08002B2CF9AE}" pid="5" name="ArticulateGUID">
    <vt:lpwstr>805275F6-E701-460D-8A9A-33ACAB8085CC</vt:lpwstr>
  </property>
  <property fmtid="{D5CDD505-2E9C-101B-9397-08002B2CF9AE}" pid="6" name="ArticulatePath">
    <vt:lpwstr>Keeping Good Books &amp; Records Must &amp; Must Not_zh-CN</vt:lpwstr>
  </property>
</Properties>
</file>